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21f756cd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21f756cd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21f756cd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21f756cd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21f756cd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21f756cd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21c3796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21c3796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21c37966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d21c37966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21c37966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21c37966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f80d70736_0_6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f80d70736_0_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f80d70736_0_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f80d70736_0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f80d70736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f80d70736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rPr lang="en"/>
              <a:t>Reverse of CBOW model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arenR"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f80d70736_0_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f80d70736_0_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f80d70736_0_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f80d70736_0_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f80d70736_0_6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f80d70736_0_6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21f756c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21f756c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21f756cd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21f756cd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386150" y="1126800"/>
            <a:ext cx="53577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/>
              <a:t>Distributed Representations of Words and Phrases and their Compositionality</a:t>
            </a:r>
            <a:endParaRPr b="1" sz="3200"/>
          </a:p>
        </p:txBody>
      </p:sp>
      <p:sp>
        <p:nvSpPr>
          <p:cNvPr id="135" name="Google Shape;135;p13"/>
          <p:cNvSpPr txBox="1"/>
          <p:nvPr/>
        </p:nvSpPr>
        <p:spPr>
          <a:xfrm>
            <a:off x="5486400" y="4286250"/>
            <a:ext cx="313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By : Pranav Deep. I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Softmax</a:t>
            </a:r>
            <a:endParaRPr/>
          </a:p>
        </p:txBody>
      </p:sp>
      <p:sp>
        <p:nvSpPr>
          <p:cNvPr id="191" name="Google Shape;191;p22"/>
          <p:cNvSpPr txBox="1"/>
          <p:nvPr/>
        </p:nvSpPr>
        <p:spPr>
          <a:xfrm>
            <a:off x="183375" y="1347750"/>
            <a:ext cx="84534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Converts full layer(size of |V| to log |V|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Unique path available to each word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By using Huffman Trees :</a:t>
            </a:r>
            <a:b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1) Saves storage space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2) Generates shorter code for more frequently </a:t>
            </a: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occurring</a:t>
            </a:r>
            <a:r>
              <a:rPr lang="en" sz="15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words</a:t>
            </a:r>
            <a:endParaRPr sz="15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1297500" y="292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Contrast Estimation</a:t>
            </a:r>
            <a:endParaRPr/>
          </a:p>
        </p:txBody>
      </p:sp>
      <p:pic>
        <p:nvPicPr>
          <p:cNvPr id="197" name="Google Shape;197;p23"/>
          <p:cNvPicPr preferRelativeResize="0"/>
          <p:nvPr/>
        </p:nvPicPr>
        <p:blipFill rotWithShape="1">
          <a:blip r:embed="rId3">
            <a:alphaModFix/>
          </a:blip>
          <a:srcRect b="15711" l="8224" r="3808" t="0"/>
          <a:stretch/>
        </p:blipFill>
        <p:spPr>
          <a:xfrm>
            <a:off x="434400" y="919725"/>
            <a:ext cx="8036726" cy="40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/>
          <p:nvPr>
            <p:ph type="title"/>
          </p:nvPr>
        </p:nvSpPr>
        <p:spPr>
          <a:xfrm>
            <a:off x="1270000" y="545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 Sampling</a:t>
            </a:r>
            <a:endParaRPr/>
          </a:p>
        </p:txBody>
      </p:sp>
      <p:pic>
        <p:nvPicPr>
          <p:cNvPr id="203" name="Google Shape;203;p24"/>
          <p:cNvPicPr preferRelativeResize="0"/>
          <p:nvPr/>
        </p:nvPicPr>
        <p:blipFill rotWithShape="1">
          <a:blip r:embed="rId3">
            <a:alphaModFix/>
          </a:blip>
          <a:srcRect b="0" l="0" r="28402" t="0"/>
          <a:stretch/>
        </p:blipFill>
        <p:spPr>
          <a:xfrm>
            <a:off x="1139975" y="583950"/>
            <a:ext cx="7096376" cy="450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Subsampling</a:t>
            </a:r>
            <a:endParaRPr/>
          </a:p>
        </p:txBody>
      </p:sp>
      <p:sp>
        <p:nvSpPr>
          <p:cNvPr id="209" name="Google Shape;209;p25"/>
          <p:cNvSpPr txBox="1"/>
          <p:nvPr>
            <p:ph idx="1" type="body"/>
          </p:nvPr>
        </p:nvSpPr>
        <p:spPr>
          <a:xfrm>
            <a:off x="503625" y="1060850"/>
            <a:ext cx="8079600" cy="3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Very frequently </a:t>
            </a:r>
            <a:r>
              <a:rPr lang="en"/>
              <a:t>occurring</a:t>
            </a:r>
            <a:r>
              <a:rPr lang="en"/>
              <a:t> words provide less information value than less frequently </a:t>
            </a:r>
            <a:r>
              <a:rPr lang="en"/>
              <a:t>occurring</a:t>
            </a:r>
            <a:r>
              <a:rPr lang="en"/>
              <a:t> words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Also, Least frequently occurring words(Eg: only 1 time </a:t>
            </a:r>
            <a:r>
              <a:rPr lang="en"/>
              <a:t>occurrence</a:t>
            </a:r>
            <a:r>
              <a:rPr lang="en"/>
              <a:t>) may not necessarily provide information of much value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 counter the imba</a:t>
            </a:r>
            <a:r>
              <a:rPr lang="en"/>
              <a:t>lance, the training set is discarded with probability computed by,</a:t>
            </a: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lang="en"/>
            </a:br>
            <a:br>
              <a:rPr lang="en"/>
            </a:br>
            <a:br>
              <a:rPr lang="en"/>
            </a:b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subsampling accelerates learning speed, also improves </a:t>
            </a:r>
            <a:r>
              <a:rPr lang="en"/>
              <a:t>accuracy</a:t>
            </a:r>
            <a:r>
              <a:rPr lang="en"/>
              <a:t>(Empirical observations)</a:t>
            </a:r>
            <a:endParaRPr/>
          </a:p>
        </p:txBody>
      </p:sp>
      <p:pic>
        <p:nvPicPr>
          <p:cNvPr id="210" name="Google Shape;210;p25"/>
          <p:cNvPicPr preferRelativeResize="0"/>
          <p:nvPr/>
        </p:nvPicPr>
        <p:blipFill rotWithShape="1">
          <a:blip r:embed="rId3">
            <a:alphaModFix/>
          </a:blip>
          <a:srcRect b="38393" l="0" r="22100" t="0"/>
          <a:stretch/>
        </p:blipFill>
        <p:spPr>
          <a:xfrm>
            <a:off x="1911975" y="2338125"/>
            <a:ext cx="4656701" cy="184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5"/>
          <p:cNvSpPr txBox="1"/>
          <p:nvPr/>
        </p:nvSpPr>
        <p:spPr>
          <a:xfrm>
            <a:off x="3536150" y="2075775"/>
            <a:ext cx="52905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type="title"/>
          </p:nvPr>
        </p:nvSpPr>
        <p:spPr>
          <a:xfrm>
            <a:off x="9927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217" name="Google Shape;217;p26"/>
          <p:cNvPicPr preferRelativeResize="0"/>
          <p:nvPr/>
        </p:nvPicPr>
        <p:blipFill rotWithShape="1">
          <a:blip r:embed="rId3">
            <a:alphaModFix/>
          </a:blip>
          <a:srcRect b="25123" l="16350" r="17586" t="26318"/>
          <a:stretch/>
        </p:blipFill>
        <p:spPr>
          <a:xfrm>
            <a:off x="420700" y="1157300"/>
            <a:ext cx="8087501" cy="369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7"/>
          <p:cNvPicPr preferRelativeResize="0"/>
          <p:nvPr/>
        </p:nvPicPr>
        <p:blipFill rotWithShape="1">
          <a:blip r:embed="rId3">
            <a:alphaModFix/>
          </a:blip>
          <a:srcRect b="5707" l="16418" r="17934" t="20545"/>
          <a:stretch/>
        </p:blipFill>
        <p:spPr>
          <a:xfrm>
            <a:off x="826675" y="275725"/>
            <a:ext cx="7488648" cy="473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178725" y="393750"/>
            <a:ext cx="71577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Contents</a:t>
            </a:r>
            <a:endParaRPr sz="3200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471500" y="1567550"/>
            <a:ext cx="7864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What does the paper talk about?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Skip - gram model : </a:t>
            </a:r>
            <a:r>
              <a:rPr lang="en"/>
              <a:t>Intuition</a:t>
            </a:r>
            <a:r>
              <a:rPr lang="en"/>
              <a:t>, Architecture, Mathematics, Need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Softmax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Avoiding Softmax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Hierarchical</a:t>
            </a:r>
            <a:r>
              <a:rPr lang="en"/>
              <a:t> Softmax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Negative Sampling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Subsampling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Results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essence of the paper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21300" y="1138250"/>
            <a:ext cx="7201200" cy="24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Extension of the skip-gram model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Improvements in :  </a:t>
            </a:r>
            <a:r>
              <a:rPr b="1" lang="en" sz="1600">
                <a:solidFill>
                  <a:srgbClr val="F3F3F3"/>
                </a:solidFill>
                <a:latin typeface="Arial"/>
                <a:ea typeface="Arial"/>
                <a:cs typeface="Arial"/>
                <a:sym typeface="Arial"/>
              </a:rPr>
              <a:t>Quality of Vectors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600">
                <a:latin typeface="Arial"/>
                <a:ea typeface="Arial"/>
                <a:cs typeface="Arial"/>
                <a:sym typeface="Arial"/>
              </a:rPr>
              <a:t>Training Speed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By </a:t>
            </a:r>
            <a:r>
              <a:rPr b="1" lang="en" sz="1600" u="sng"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600" u="sng">
                <a:latin typeface="Arial"/>
                <a:ea typeface="Arial"/>
                <a:cs typeface="Arial"/>
                <a:sym typeface="Arial"/>
              </a:rPr>
              <a:t>ubsampling</a:t>
            </a:r>
            <a:r>
              <a:rPr b="1" lang="en" sz="16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of the frequent words also learn more regular word representations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Simple alternative to the Hierarchical Softmax called </a:t>
            </a:r>
            <a:r>
              <a:rPr b="1" lang="en" sz="1600" u="sng">
                <a:latin typeface="Arial"/>
                <a:ea typeface="Arial"/>
                <a:cs typeface="Arial"/>
                <a:sym typeface="Arial"/>
              </a:rPr>
              <a:t>Negative Sampling</a:t>
            </a:r>
            <a:endParaRPr b="1" sz="1600" u="sng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Comparison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of Hierarchical Softmax, NCE, Negative sampling with an without subsampling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Presented a simple method for finding phrases in text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600" u="sng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Skip Gram Model</a:t>
            </a:r>
            <a:endParaRPr b="1" sz="2600"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029250"/>
            <a:ext cx="7038900" cy="32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Tries to predict the context(surrounding) words, given a 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target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 word.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Efficient method for learning high quality of vectors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No dense matrix multiplications, therefore - efficient Training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Kind of self supervised learning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16"/>
          <p:cNvPicPr preferRelativeResize="0"/>
          <p:nvPr/>
        </p:nvPicPr>
        <p:blipFill rotWithShape="1">
          <a:blip r:embed="rId3">
            <a:alphaModFix/>
          </a:blip>
          <a:srcRect b="19165" l="25310" r="29337" t="28541"/>
          <a:stretch/>
        </p:blipFill>
        <p:spPr>
          <a:xfrm>
            <a:off x="1167999" y="2282425"/>
            <a:ext cx="6622248" cy="268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33200" y="1794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/>
              <a:t>Skip Gram Architecture</a:t>
            </a:r>
            <a:endParaRPr b="1" sz="2600"/>
          </a:p>
        </p:txBody>
      </p:sp>
      <p:pic>
        <p:nvPicPr>
          <p:cNvPr id="160" name="Google Shape;160;p17"/>
          <p:cNvPicPr preferRelativeResize="0"/>
          <p:nvPr/>
        </p:nvPicPr>
        <p:blipFill rotWithShape="1">
          <a:blip r:embed="rId3">
            <a:alphaModFix/>
          </a:blip>
          <a:srcRect b="8392" l="21673" r="45522" t="23760"/>
          <a:stretch/>
        </p:blipFill>
        <p:spPr>
          <a:xfrm>
            <a:off x="2820000" y="769225"/>
            <a:ext cx="3695102" cy="429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Computation</a:t>
            </a:r>
            <a:endParaRPr sz="2600"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 rotWithShape="1">
          <a:blip r:embed="rId3">
            <a:alphaModFix/>
          </a:blip>
          <a:srcRect b="0" l="0" r="0" t="4012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Avoiding </a:t>
            </a:r>
            <a:r>
              <a:rPr b="1" lang="en"/>
              <a:t>Softmax </a:t>
            </a:r>
            <a:endParaRPr b="1"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450050" y="1050125"/>
            <a:ext cx="8229600" cy="34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Why</a:t>
            </a:r>
            <a:r>
              <a:rPr lang="en" sz="1500"/>
              <a:t>? - Because it is computationally expensive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How to avoid it?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en" sz="1500"/>
              <a:t>Hierarchical</a:t>
            </a:r>
            <a:r>
              <a:rPr lang="en" sz="1500"/>
              <a:t> Softmax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en" sz="1500"/>
              <a:t>Noise Contrastive Estimation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en" sz="1500"/>
              <a:t>Negative Sampling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arenR"/>
            </a:pPr>
            <a:r>
              <a:rPr lang="en" sz="1500"/>
              <a:t>Subsampling</a:t>
            </a:r>
            <a:endParaRPr sz="15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Softmax</a:t>
            </a:r>
            <a:endParaRPr/>
          </a:p>
        </p:txBody>
      </p:sp>
      <p:pic>
        <p:nvPicPr>
          <p:cNvPr id="179" name="Google Shape;179;p20"/>
          <p:cNvPicPr preferRelativeResize="0"/>
          <p:nvPr/>
        </p:nvPicPr>
        <p:blipFill rotWithShape="1">
          <a:blip r:embed="rId3">
            <a:alphaModFix/>
          </a:blip>
          <a:srcRect b="49543" l="15860" r="0" t="0"/>
          <a:stretch/>
        </p:blipFill>
        <p:spPr>
          <a:xfrm>
            <a:off x="307675" y="1179575"/>
            <a:ext cx="8453299" cy="360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/>
          <p:nvPr>
            <p:ph type="title"/>
          </p:nvPr>
        </p:nvSpPr>
        <p:spPr>
          <a:xfrm>
            <a:off x="1297500" y="241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Hierarchical Softmax</a:t>
            </a:r>
            <a:endParaRPr/>
          </a:p>
        </p:txBody>
      </p:sp>
      <p:pic>
        <p:nvPicPr>
          <p:cNvPr id="185" name="Google Shape;185;p21"/>
          <p:cNvPicPr preferRelativeResize="0"/>
          <p:nvPr/>
        </p:nvPicPr>
        <p:blipFill rotWithShape="1">
          <a:blip r:embed="rId3">
            <a:alphaModFix/>
          </a:blip>
          <a:srcRect b="36524" l="15860" r="0" t="0"/>
          <a:stretch/>
        </p:blipFill>
        <p:spPr>
          <a:xfrm>
            <a:off x="330650" y="822700"/>
            <a:ext cx="8373852" cy="4213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